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49C"/>
    <a:srgbClr val="9095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965" y="-354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2" name="Rectangle 1">
            <a:extLst>
              <a:ext uri="{FF2B5EF4-FFF2-40B4-BE49-F238E27FC236}">
                <a16:creationId xmlns:a16="http://schemas.microsoft.com/office/drawing/2014/main" id="{2A945D4C-4DB7-1380-38E7-A010789ECBF6}"/>
              </a:ext>
            </a:extLst>
          </p:cNvPr>
          <p:cNvSpPr/>
          <p:nvPr/>
        </p:nvSpPr>
        <p:spPr>
          <a:xfrm>
            <a:off x="0" y="20224549"/>
            <a:ext cx="30232640" cy="72309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89" name="Google Shape;89;p1"/>
          <p:cNvSpPr/>
          <p:nvPr/>
        </p:nvSpPr>
        <p:spPr>
          <a:xfrm>
            <a:off x="21287" y="39496636"/>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3191332"/>
            <a:ext cx="30232640" cy="2914416"/>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646405" y="3261415"/>
            <a:ext cx="26695161" cy="2339061"/>
          </a:xfrm>
          <a:prstGeom prst="rect">
            <a:avLst/>
          </a:prstGeom>
          <a:noFill/>
          <a:ln>
            <a:noFill/>
          </a:ln>
        </p:spPr>
        <p:txBody>
          <a:bodyPr spcFirstLastPara="1" wrap="square" lIns="91425" tIns="45700" rIns="91425" bIns="45700" anchor="t" anchorCtr="0">
            <a:spAutoFit/>
          </a:bodyPr>
          <a:lstStyle/>
          <a:p>
            <a:pPr lvl="0" algn="ctr"/>
            <a:r>
              <a:rPr lang="en-GB" sz="7200" dirty="0"/>
              <a:t>Integrated Mass Drug Administration Versus Campaign Delivery in Kilifi County, Kenya: Supply Chain Performance Comparison</a:t>
            </a:r>
            <a:endParaRPr sz="72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147243" y="8156723"/>
            <a:ext cx="16580835" cy="55091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dirty="0">
                <a:solidFill>
                  <a:srgbClr val="002060"/>
                </a:solidFill>
                <a:latin typeface="+mn-lt"/>
                <a:ea typeface="Calibri"/>
                <a:cs typeface="Calibri"/>
                <a:sym typeface="Calibri"/>
              </a:rPr>
              <a:t>BACKGROUND</a:t>
            </a:r>
          </a:p>
          <a:p>
            <a:pPr marL="0" marR="0" lvl="0" indent="0" algn="l" rtl="0">
              <a:spcBef>
                <a:spcPts val="0"/>
              </a:spcBef>
              <a:spcAft>
                <a:spcPts val="0"/>
              </a:spcAft>
              <a:buNone/>
            </a:pPr>
            <a:r>
              <a:rPr lang="en-US" sz="4400" dirty="0">
                <a:solidFill>
                  <a:schemeClr val="dk1"/>
                </a:solidFill>
                <a:latin typeface="+mn-lt"/>
                <a:ea typeface="Calibri"/>
                <a:cs typeface="Calibri"/>
                <a:sym typeface="Calibri"/>
              </a:rPr>
              <a:t>Mass Drug Administration (MDA) is central to controlling schistosomiasis (SCH) and soil-transmitted helminthiases (STH). Its success depends on supply chain discipline; forecasting, distribution, inventory control, and reporting.</a:t>
            </a:r>
          </a:p>
          <a:p>
            <a:pPr marL="0" marR="0" lvl="0" indent="0" algn="l" rtl="0">
              <a:spcBef>
                <a:spcPts val="0"/>
              </a:spcBef>
              <a:spcAft>
                <a:spcPts val="0"/>
              </a:spcAft>
              <a:buNone/>
            </a:pPr>
            <a:r>
              <a:rPr lang="en-US" sz="4400" dirty="0">
                <a:solidFill>
                  <a:schemeClr val="dk1"/>
                </a:solidFill>
                <a:latin typeface="+mn-lt"/>
                <a:ea typeface="Calibri"/>
                <a:cs typeface="Calibri"/>
                <a:sym typeface="Calibri"/>
              </a:rPr>
              <a:t>In 2025, Kilifi County piloted Integrated MDA (</a:t>
            </a:r>
            <a:r>
              <a:rPr lang="en-US" sz="4400" dirty="0" err="1">
                <a:solidFill>
                  <a:schemeClr val="dk1"/>
                </a:solidFill>
                <a:latin typeface="+mn-lt"/>
                <a:ea typeface="Calibri"/>
                <a:cs typeface="Calibri"/>
                <a:sym typeface="Calibri"/>
              </a:rPr>
              <a:t>iMDA</a:t>
            </a:r>
            <a:r>
              <a:rPr lang="en-US" sz="4400" dirty="0">
                <a:solidFill>
                  <a:schemeClr val="dk1"/>
                </a:solidFill>
                <a:latin typeface="+mn-lt"/>
                <a:ea typeface="Calibri"/>
                <a:cs typeface="Calibri"/>
                <a:sym typeface="Calibri"/>
              </a:rPr>
              <a:t>), embedding drug delivery within routine community systems using </a:t>
            </a:r>
            <a:r>
              <a:rPr lang="en-US" sz="4400" dirty="0" err="1">
                <a:solidFill>
                  <a:schemeClr val="dk1"/>
                </a:solidFill>
                <a:latin typeface="+mn-lt"/>
                <a:ea typeface="Calibri"/>
                <a:cs typeface="Calibri"/>
                <a:sym typeface="Calibri"/>
              </a:rPr>
              <a:t>eCHIS</a:t>
            </a:r>
            <a:r>
              <a:rPr lang="en-US" sz="4400" dirty="0">
                <a:solidFill>
                  <a:schemeClr val="dk1"/>
                </a:solidFill>
                <a:latin typeface="+mn-lt"/>
                <a:ea typeface="Calibri"/>
                <a:cs typeface="Calibri"/>
                <a:sym typeface="Calibri"/>
              </a:rPr>
              <a:t>. This study compares </a:t>
            </a:r>
            <a:r>
              <a:rPr lang="en-US" sz="4400" dirty="0" err="1">
                <a:solidFill>
                  <a:schemeClr val="dk1"/>
                </a:solidFill>
                <a:latin typeface="+mn-lt"/>
                <a:ea typeface="Calibri"/>
                <a:cs typeface="Calibri"/>
                <a:sym typeface="Calibri"/>
              </a:rPr>
              <a:t>iMDA</a:t>
            </a:r>
            <a:r>
              <a:rPr lang="en-US" sz="4400" dirty="0">
                <a:solidFill>
                  <a:schemeClr val="dk1"/>
                </a:solidFill>
                <a:latin typeface="+mn-lt"/>
                <a:ea typeface="Calibri"/>
                <a:cs typeface="Calibri"/>
                <a:sym typeface="Calibri"/>
              </a:rPr>
              <a:t> with campaign-based MDA.</a:t>
            </a:r>
          </a:p>
        </p:txBody>
      </p:sp>
      <p:sp>
        <p:nvSpPr>
          <p:cNvPr id="94" name="Google Shape;94;p1"/>
          <p:cNvSpPr/>
          <p:nvPr/>
        </p:nvSpPr>
        <p:spPr>
          <a:xfrm>
            <a:off x="6384411" y="39462720"/>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bg1"/>
                </a:solidFill>
                <a:latin typeface="Arial"/>
                <a:ea typeface="Arial"/>
                <a:cs typeface="Arial"/>
                <a:sym typeface="Arial"/>
              </a:rPr>
              <a:t>Contact: </a:t>
            </a:r>
            <a:r>
              <a:rPr lang="en-GB" sz="3600" b="1" dirty="0" smtClean="0">
                <a:solidFill>
                  <a:schemeClr val="bg1"/>
                </a:solidFill>
              </a:rPr>
              <a:t>g</a:t>
            </a:r>
            <a:r>
              <a:rPr lang="en-GB" sz="3600" b="1" dirty="0" smtClean="0">
                <a:solidFill>
                  <a:schemeClr val="bg1"/>
                </a:solidFill>
              </a:rPr>
              <a:t>etrude_nasike@insupplyhealth.com </a:t>
            </a:r>
            <a:endParaRPr dirty="0">
              <a:solidFill>
                <a:schemeClr val="bg1"/>
              </a:solidFill>
            </a:endParaRPr>
          </a:p>
          <a:p>
            <a:pPr marL="0" marR="0" lvl="0" indent="0" algn="l" rtl="0">
              <a:spcBef>
                <a:spcPts val="0"/>
              </a:spcBef>
              <a:spcAft>
                <a:spcPts val="0"/>
              </a:spcAft>
              <a:buNone/>
            </a:pPr>
            <a:endParaRPr sz="3600" dirty="0">
              <a:solidFill>
                <a:schemeClr val="bg1"/>
              </a:solidFill>
              <a:latin typeface="Calibri"/>
              <a:ea typeface="Calibri"/>
              <a:cs typeface="Calibri"/>
              <a:sym typeface="Calibri"/>
            </a:endParaRPr>
          </a:p>
        </p:txBody>
      </p:sp>
      <p:sp>
        <p:nvSpPr>
          <p:cNvPr id="95" name="Google Shape;95;p1"/>
          <p:cNvSpPr txBox="1"/>
          <p:nvPr/>
        </p:nvSpPr>
        <p:spPr>
          <a:xfrm>
            <a:off x="653322" y="6231475"/>
            <a:ext cx="28681328" cy="1446509"/>
          </a:xfrm>
          <a:prstGeom prst="rect">
            <a:avLst/>
          </a:prstGeom>
          <a:noFill/>
          <a:ln>
            <a:noFill/>
          </a:ln>
        </p:spPr>
        <p:txBody>
          <a:bodyPr spcFirstLastPara="1" wrap="square" lIns="91425" tIns="45700" rIns="91425" bIns="45700" anchor="t" anchorCtr="0">
            <a:spAutoFit/>
          </a:bodyPr>
          <a:lstStyle/>
          <a:p>
            <a:pPr lvl="0" algn="ctr"/>
            <a:r>
              <a:rPr lang="en-GB" sz="3600" dirty="0">
                <a:solidFill>
                  <a:schemeClr val="dk1"/>
                </a:solidFill>
                <a:latin typeface="Calibri"/>
                <a:ea typeface="Calibri"/>
                <a:cs typeface="Calibri"/>
                <a:sym typeface="Calibri"/>
              </a:rPr>
              <a:t> </a:t>
            </a:r>
            <a:r>
              <a:rPr lang="en-US" sz="3600" dirty="0"/>
              <a:t>Getrude Nasike¹, Wycliffe </a:t>
            </a:r>
            <a:r>
              <a:rPr lang="en-US" sz="3600" dirty="0" smtClean="0"/>
              <a:t>Omondi</a:t>
            </a:r>
            <a:r>
              <a:rPr lang="en-US" sz="3600" baseline="30000" dirty="0" smtClean="0"/>
              <a:t>2</a:t>
            </a:r>
            <a:r>
              <a:rPr lang="en-US" sz="3600" dirty="0" smtClean="0"/>
              <a:t>, </a:t>
            </a:r>
            <a:r>
              <a:rPr lang="en-US" sz="3600" dirty="0"/>
              <a:t>Willie </a:t>
            </a:r>
            <a:r>
              <a:rPr lang="en-US" sz="3600" dirty="0" smtClean="0"/>
              <a:t>Njoroge</a:t>
            </a:r>
            <a:r>
              <a:rPr lang="en-US" sz="3600" baseline="30000" dirty="0" smtClean="0"/>
              <a:t>2</a:t>
            </a:r>
            <a:r>
              <a:rPr lang="en-US" sz="3600" dirty="0" smtClean="0"/>
              <a:t>, </a:t>
            </a:r>
            <a:r>
              <a:rPr lang="en-US" sz="3600" dirty="0"/>
              <a:t>Titus </a:t>
            </a:r>
            <a:r>
              <a:rPr lang="en-US" sz="3600" dirty="0" smtClean="0"/>
              <a:t>Watitu</a:t>
            </a:r>
            <a:r>
              <a:rPr lang="en-US" sz="3600" baseline="30000" dirty="0" smtClean="0"/>
              <a:t>2</a:t>
            </a:r>
            <a:r>
              <a:rPr lang="en-US" sz="3600" dirty="0" smtClean="0"/>
              <a:t>, </a:t>
            </a:r>
            <a:r>
              <a:rPr lang="en-US" sz="3600" dirty="0" err="1"/>
              <a:t>Lenson</a:t>
            </a:r>
            <a:r>
              <a:rPr lang="en-US" sz="3600" dirty="0"/>
              <a:t> </a:t>
            </a:r>
            <a:r>
              <a:rPr lang="en-US" sz="3600" dirty="0" smtClean="0"/>
              <a:t>Kariuki</a:t>
            </a:r>
            <a:r>
              <a:rPr lang="en-US" sz="3600" baseline="30000" dirty="0" smtClean="0"/>
              <a:t>2</a:t>
            </a:r>
            <a:r>
              <a:rPr lang="en-US" sz="3600" dirty="0" smtClean="0"/>
              <a:t>, </a:t>
            </a:r>
            <a:r>
              <a:rPr lang="en-US" sz="3600" dirty="0"/>
              <a:t>Vicent Manyilizu¹, Mark Osiemo¹, Yasmin Chandani¹</a:t>
            </a:r>
            <a:endParaRPr sz="3600" dirty="0"/>
          </a:p>
          <a:p>
            <a:pPr marL="0" marR="0" lvl="0" indent="0" algn="ctr" rtl="0">
              <a:spcBef>
                <a:spcPts val="0"/>
              </a:spcBef>
              <a:spcAft>
                <a:spcPts val="0"/>
              </a:spcAft>
              <a:buNone/>
            </a:pPr>
            <a:r>
              <a:rPr lang="en-GB" sz="3600" b="1" dirty="0">
                <a:solidFill>
                  <a:srgbClr val="000000"/>
                </a:solidFill>
                <a:latin typeface="Arial"/>
                <a:ea typeface="Arial"/>
                <a:cs typeface="Arial"/>
                <a:sym typeface="Arial"/>
              </a:rPr>
              <a:t>1. </a:t>
            </a:r>
            <a:r>
              <a:rPr lang="en-GB" sz="3600" b="1" dirty="0" smtClean="0">
                <a:solidFill>
                  <a:srgbClr val="000000"/>
                </a:solidFill>
                <a:latin typeface="Arial"/>
                <a:ea typeface="Arial"/>
                <a:cs typeface="Arial"/>
                <a:sym typeface="Arial"/>
              </a:rPr>
              <a:t>In-Supply Health  </a:t>
            </a:r>
            <a:r>
              <a:rPr lang="en-GB" sz="3600" b="1" dirty="0">
                <a:solidFill>
                  <a:srgbClr val="000000"/>
                </a:solidFill>
                <a:latin typeface="Arial"/>
                <a:ea typeface="Arial"/>
                <a:cs typeface="Arial"/>
                <a:sym typeface="Arial"/>
              </a:rPr>
              <a:t>2. Kenya National Public Health Institute. </a:t>
            </a:r>
          </a:p>
          <a:p>
            <a:pPr marL="0" marR="0" lvl="0" indent="0" algn="ctr" rtl="0">
              <a:spcBef>
                <a:spcPts val="0"/>
              </a:spcBef>
              <a:spcAft>
                <a:spcPts val="0"/>
              </a:spcAft>
              <a:buNone/>
            </a:pPr>
            <a:endParaRPr sz="1600" b="1" dirty="0"/>
          </a:p>
        </p:txBody>
      </p:sp>
      <p:sp>
        <p:nvSpPr>
          <p:cNvPr id="97" name="Google Shape;97;p1"/>
          <p:cNvSpPr/>
          <p:nvPr/>
        </p:nvSpPr>
        <p:spPr>
          <a:xfrm>
            <a:off x="19984607" y="8236924"/>
            <a:ext cx="9866251" cy="480127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mn-lt"/>
                <a:sym typeface="Arial"/>
              </a:rPr>
              <a:t>OBJECTIVES</a:t>
            </a:r>
          </a:p>
          <a:p>
            <a:pPr marL="685800" marR="0" lvl="0" indent="-685800" rtl="0">
              <a:spcBef>
                <a:spcPts val="0"/>
              </a:spcBef>
              <a:spcAft>
                <a:spcPts val="0"/>
              </a:spcAft>
              <a:buFont typeface="Arial" panose="020B0604020202020204" pitchFamily="34" charset="0"/>
              <a:buChar char="•"/>
            </a:pPr>
            <a:r>
              <a:rPr lang="en-GB" sz="4000" dirty="0">
                <a:solidFill>
                  <a:schemeClr val="tx1"/>
                </a:solidFill>
                <a:latin typeface="+mn-lt"/>
                <a:sym typeface="Arial"/>
              </a:rPr>
              <a:t>Determine ward-level prevalence of schistosomiasis</a:t>
            </a:r>
          </a:p>
          <a:p>
            <a:pPr marL="685800" marR="0" lvl="0" indent="-685800" rtl="0">
              <a:spcBef>
                <a:spcPts val="0"/>
              </a:spcBef>
              <a:spcAft>
                <a:spcPts val="0"/>
              </a:spcAft>
              <a:buFont typeface="Arial" panose="020B0604020202020204" pitchFamily="34" charset="0"/>
              <a:buChar char="•"/>
            </a:pPr>
            <a:r>
              <a:rPr lang="en-GB" sz="4000" dirty="0">
                <a:solidFill>
                  <a:schemeClr val="tx1"/>
                </a:solidFill>
                <a:latin typeface="+mn-lt"/>
              </a:rPr>
              <a:t>Assess spatial heterogeneity.</a:t>
            </a:r>
          </a:p>
          <a:p>
            <a:pPr marL="685800" marR="0" lvl="0" indent="-685800" rtl="0">
              <a:spcBef>
                <a:spcPts val="0"/>
              </a:spcBef>
              <a:spcAft>
                <a:spcPts val="0"/>
              </a:spcAft>
              <a:buFont typeface="Arial" panose="020B0604020202020204" pitchFamily="34" charset="0"/>
              <a:buChar char="•"/>
            </a:pPr>
            <a:r>
              <a:rPr lang="en-GB" sz="4000" dirty="0">
                <a:solidFill>
                  <a:schemeClr val="tx1"/>
                </a:solidFill>
                <a:latin typeface="+mn-lt"/>
              </a:rPr>
              <a:t>Generate evidence to guide stratification interventions and mass drug administration (MDA) planning.</a:t>
            </a:r>
            <a:endParaRPr lang="en-GB" sz="4000" dirty="0">
              <a:solidFill>
                <a:srgbClr val="000000"/>
              </a:solidFill>
              <a:latin typeface="+mn-lt"/>
              <a:sym typeface="Arial"/>
            </a:endParaRPr>
          </a:p>
          <a:p>
            <a:pPr marR="0" lvl="0" algn="just" rtl="0">
              <a:spcBef>
                <a:spcPts val="0"/>
              </a:spcBef>
              <a:spcAft>
                <a:spcPts val="0"/>
              </a:spcAft>
            </a:pPr>
            <a:r>
              <a:rPr lang="en-GB" sz="1800" dirty="0" smtClean="0">
                <a:solidFill>
                  <a:schemeClr val="dk1"/>
                </a:solidFill>
                <a:latin typeface="Maiandra GD" panose="020E0502030308020204" pitchFamily="34" charset="0"/>
                <a:ea typeface="Calibri"/>
                <a:cs typeface="Calibri"/>
                <a:sym typeface="Calibri"/>
              </a:rPr>
              <a:t> </a:t>
            </a:r>
            <a:endParaRPr sz="3200" dirty="0">
              <a:solidFill>
                <a:srgbClr val="000000"/>
              </a:solidFill>
              <a:latin typeface="Maiandra GD" panose="020E0502030308020204" pitchFamily="34" charset="0"/>
              <a:sym typeface="Arial"/>
            </a:endParaRPr>
          </a:p>
        </p:txBody>
      </p:sp>
      <p:sp>
        <p:nvSpPr>
          <p:cNvPr id="98" name="Google Shape;98;p1"/>
          <p:cNvSpPr/>
          <p:nvPr/>
        </p:nvSpPr>
        <p:spPr>
          <a:xfrm>
            <a:off x="1400898" y="14932724"/>
            <a:ext cx="17536031"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Kilifi </a:t>
            </a:r>
            <a:r>
              <a:rPr lang="en-US" sz="3600" b="1" dirty="0"/>
              <a:t>County (</a:t>
            </a:r>
            <a:r>
              <a:rPr lang="en-US" sz="3600" b="1" dirty="0" err="1"/>
              <a:t>Magarini</a:t>
            </a:r>
            <a:r>
              <a:rPr lang="en-US" sz="3600" b="1" dirty="0"/>
              <a:t>, Malindi, Rabai sub-counties),</a:t>
            </a:r>
            <a:r>
              <a:rPr lang="en-US" dirty="0"/>
              <a:t>fi </a:t>
            </a:r>
            <a:endParaRPr dirty="0">
              <a:latin typeface="+mj-lt"/>
            </a:endParaRPr>
          </a:p>
        </p:txBody>
      </p:sp>
      <p:sp>
        <p:nvSpPr>
          <p:cNvPr id="101" name="Google Shape;101;p1"/>
          <p:cNvSpPr/>
          <p:nvPr/>
        </p:nvSpPr>
        <p:spPr>
          <a:xfrm>
            <a:off x="1400899" y="20218853"/>
            <a:ext cx="4582251"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sp>
        <p:nvSpPr>
          <p:cNvPr id="102" name="Google Shape;102;p1"/>
          <p:cNvSpPr/>
          <p:nvPr/>
        </p:nvSpPr>
        <p:spPr>
          <a:xfrm>
            <a:off x="1380531" y="14000095"/>
            <a:ext cx="25446339"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r>
              <a:rPr lang="en-US" sz="4800" b="1" dirty="0"/>
              <a:t>MIXED-METHODS COMPARATIVE STUDY</a:t>
            </a:r>
            <a:r>
              <a:rPr lang="en-GB" sz="1800" dirty="0">
                <a:solidFill>
                  <a:schemeClr val="dk1"/>
                </a:solidFill>
                <a:latin typeface="Calibri"/>
                <a:ea typeface="Calibri"/>
                <a:cs typeface="Calibri"/>
                <a:sym typeface="Calibri"/>
              </a:rPr>
              <a:t>. </a:t>
            </a:r>
            <a:endParaRPr sz="3700" dirty="0">
              <a:solidFill>
                <a:srgbClr val="000000"/>
              </a:solidFill>
              <a:latin typeface="Arial"/>
              <a:ea typeface="Arial"/>
              <a:cs typeface="Arial"/>
              <a:sym typeface="Arial"/>
            </a:endParaRPr>
          </a:p>
        </p:txBody>
      </p:sp>
      <p:sp>
        <p:nvSpPr>
          <p:cNvPr id="107" name="Google Shape;107;p1"/>
          <p:cNvSpPr/>
          <p:nvPr/>
        </p:nvSpPr>
        <p:spPr>
          <a:xfrm>
            <a:off x="1181052" y="27436474"/>
            <a:ext cx="9328412"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193491" y="28553404"/>
            <a:ext cx="29094162" cy="5016718"/>
          </a:xfrm>
          <a:prstGeom prst="rect">
            <a:avLst/>
          </a:prstGeom>
          <a:noFill/>
          <a:ln>
            <a:noFill/>
          </a:ln>
        </p:spPr>
        <p:txBody>
          <a:bodyPr spcFirstLastPara="1" wrap="square" lIns="91425" tIns="45700" rIns="91425" bIns="45700" anchor="t" anchorCtr="0">
            <a:spAutoFit/>
          </a:bodyPr>
          <a:lstStyle/>
          <a:p>
            <a:pPr algn="just"/>
            <a:r>
              <a:rPr lang="en-GB" sz="4000" dirty="0"/>
              <a:t>The findings demonstrate that integrating MDA into routine service delivery strengthens supply chain discipline by shifting from episodic, high-pressure campaigns to continuous, data-driven operations. Improved quantification under </a:t>
            </a:r>
            <a:r>
              <a:rPr lang="en-GB" sz="4000" dirty="0" err="1"/>
              <a:t>iMDA</a:t>
            </a:r>
            <a:r>
              <a:rPr lang="en-GB" sz="4000" dirty="0"/>
              <a:t> highlights the value of registry-based planning in enhancing allocation efficiency and reducing uncertainty. The reduction in redistribution and improved last-mile delivery reflect stronger alignment between supply and community needs. Digital integration through </a:t>
            </a:r>
            <a:r>
              <a:rPr lang="en-GB" sz="4000" dirty="0" err="1"/>
              <a:t>eCHIS</a:t>
            </a:r>
            <a:r>
              <a:rPr lang="en-GB" sz="4000" dirty="0"/>
              <a:t> plays a critical role in enhancing visibility, accountability, and decision-making across the supply chain. However, persistent weaknesses in reverse logistics indicate the need for deliberate investment to achieve full end-to-end system performance. The increased role of county financing further signals a transition toward domestic ownership, which is essential for long-term sustainability.</a:t>
            </a:r>
            <a:endParaRPr lang="en-US" sz="4000" dirty="0">
              <a:latin typeface="Maiandra GD" panose="020E0502030308020204" pitchFamily="34" charset="0"/>
            </a:endParaRPr>
          </a:p>
        </p:txBody>
      </p:sp>
      <p:sp>
        <p:nvSpPr>
          <p:cNvPr id="109" name="Google Shape;109;p1"/>
          <p:cNvSpPr/>
          <p:nvPr/>
        </p:nvSpPr>
        <p:spPr>
          <a:xfrm>
            <a:off x="842665" y="34187743"/>
            <a:ext cx="9313394"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345546" y="35655805"/>
            <a:ext cx="28593128" cy="3785611"/>
          </a:xfrm>
          <a:prstGeom prst="rect">
            <a:avLst/>
          </a:prstGeom>
          <a:noFill/>
          <a:ln>
            <a:noFill/>
          </a:ln>
        </p:spPr>
        <p:txBody>
          <a:bodyPr spcFirstLastPara="1" wrap="square" lIns="91425" tIns="45700" rIns="91425" bIns="45700" anchor="t" anchorCtr="0">
            <a:spAutoFit/>
          </a:bodyPr>
          <a:lstStyle/>
          <a:p>
            <a:r>
              <a:rPr lang="en-GB" sz="4000" dirty="0"/>
              <a:t>The transition from campaign-based MDA to </a:t>
            </a:r>
            <a:r>
              <a:rPr lang="en-GB" sz="4000" dirty="0" err="1"/>
              <a:t>iMDA</a:t>
            </a:r>
            <a:r>
              <a:rPr lang="en-GB" sz="4000" dirty="0"/>
              <a:t> fundamentally transforms NTD supply chain systems by embedding them within routine, data-driven service delivery platforms. This shift enhances quantification accuracy, improves distribution efficiency, strengthens inventory visibility, and promotes accountability across all levels of implementation. By fostering supply chain discipline and increasing domestic ownership, </a:t>
            </a:r>
            <a:r>
              <a:rPr lang="en-GB" sz="4000" dirty="0" err="1"/>
              <a:t>iMDA</a:t>
            </a:r>
            <a:r>
              <a:rPr lang="en-GB" sz="4000" dirty="0"/>
              <a:t> offers a sustainable pathway for optimizing resource use and maintaining high treatment coverage. However, to fully realize these gains, targeted investments in reverse logistics, last-mile supervision, and integrated digital systems will be essential.</a:t>
            </a:r>
          </a:p>
        </p:txBody>
      </p:sp>
      <p:sp>
        <p:nvSpPr>
          <p:cNvPr id="114" name="Google Shape;114;p1"/>
          <p:cNvSpPr/>
          <p:nvPr/>
        </p:nvSpPr>
        <p:spPr>
          <a:xfrm>
            <a:off x="1189248" y="1111234"/>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grpSp>
        <p:nvGrpSpPr>
          <p:cNvPr id="115" name="Google Shape;115;p1"/>
          <p:cNvGrpSpPr/>
          <p:nvPr/>
        </p:nvGrpSpPr>
        <p:grpSpPr>
          <a:xfrm>
            <a:off x="10156059"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US"/>
            </a:p>
          </p:txBody>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US"/>
            </a:p>
          </p:txBody>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US"/>
            </a:p>
          </p:txBody>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294596" y="1410730"/>
            <a:ext cx="3791369" cy="1323450"/>
          </a:xfrm>
          <a:prstGeom prst="rect">
            <a:avLst/>
          </a:prstGeom>
          <a:noFill/>
          <a:ln>
            <a:noFill/>
          </a:ln>
        </p:spPr>
      </p:pic>
      <p:sp>
        <p:nvSpPr>
          <p:cNvPr id="44" name="Google Shape;114;p1">
            <a:extLst>
              <a:ext uri="{FF2B5EF4-FFF2-40B4-BE49-F238E27FC236}">
                <a16:creationId xmlns:a16="http://schemas.microsoft.com/office/drawing/2014/main" id="{191480BD-E1F3-48A0-B9A7-5383C8C641C6}"/>
              </a:ext>
            </a:extLst>
          </p:cNvPr>
          <p:cNvSpPr/>
          <p:nvPr/>
        </p:nvSpPr>
        <p:spPr>
          <a:xfrm>
            <a:off x="2357210" y="40530930"/>
            <a:ext cx="5847676" cy="1792249"/>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sp>
        <p:nvSpPr>
          <p:cNvPr id="6" name="TextBox 5">
            <a:extLst>
              <a:ext uri="{FF2B5EF4-FFF2-40B4-BE49-F238E27FC236}">
                <a16:creationId xmlns:a16="http://schemas.microsoft.com/office/drawing/2014/main" id="{C130A0FD-C819-4F6E-A4AC-34E073FD0944}"/>
              </a:ext>
            </a:extLst>
          </p:cNvPr>
          <p:cNvSpPr txBox="1"/>
          <p:nvPr/>
        </p:nvSpPr>
        <p:spPr>
          <a:xfrm>
            <a:off x="1400899" y="15864598"/>
            <a:ext cx="17148358" cy="3477875"/>
          </a:xfrm>
          <a:prstGeom prst="rect">
            <a:avLst/>
          </a:prstGeom>
          <a:noFill/>
        </p:spPr>
        <p:txBody>
          <a:bodyPr wrap="square" rtlCol="0">
            <a:spAutoFit/>
          </a:bodyPr>
          <a:lstStyle/>
          <a:p>
            <a:r>
              <a:rPr lang="en-GB" sz="4400" dirty="0"/>
              <a:t>Mixed-methods comparative study</a:t>
            </a:r>
          </a:p>
          <a:p>
            <a:r>
              <a:rPr lang="en-GB" sz="4400" dirty="0"/>
              <a:t>Indicators: quantification, distribution, redistribution, visibility, reporting, reverse logistics </a:t>
            </a:r>
          </a:p>
          <a:p>
            <a:r>
              <a:rPr lang="en-GB" sz="4400" dirty="0"/>
              <a:t>Data: JRSM, S-11, </a:t>
            </a:r>
            <a:r>
              <a:rPr lang="en-GB" sz="4400" dirty="0" err="1"/>
              <a:t>eCHIS</a:t>
            </a:r>
            <a:r>
              <a:rPr lang="en-GB" sz="4400" dirty="0"/>
              <a:t>, NTD-IDB </a:t>
            </a:r>
          </a:p>
          <a:p>
            <a:r>
              <a:rPr lang="en-GB" sz="4400" dirty="0"/>
              <a:t>KIIs across national, county, and community levels</a:t>
            </a:r>
          </a:p>
        </p:txBody>
      </p:sp>
      <p:sp>
        <p:nvSpPr>
          <p:cNvPr id="3" name="TextBox 2">
            <a:extLst>
              <a:ext uri="{FF2B5EF4-FFF2-40B4-BE49-F238E27FC236}">
                <a16:creationId xmlns:a16="http://schemas.microsoft.com/office/drawing/2014/main" id="{F0B91725-AD87-47AE-B671-AE90E70A3D55}"/>
              </a:ext>
            </a:extLst>
          </p:cNvPr>
          <p:cNvSpPr txBox="1"/>
          <p:nvPr/>
        </p:nvSpPr>
        <p:spPr>
          <a:xfrm>
            <a:off x="1400899" y="20853690"/>
            <a:ext cx="14326781" cy="6062429"/>
          </a:xfrm>
          <a:prstGeom prst="rect">
            <a:avLst/>
          </a:prstGeom>
          <a:noFill/>
        </p:spPr>
        <p:txBody>
          <a:bodyPr wrap="square" rtlCol="0">
            <a:spAutoFit/>
          </a:bodyPr>
          <a:lstStyle/>
          <a:p>
            <a:pPr algn="just">
              <a:lnSpc>
                <a:spcPct val="107000"/>
              </a:lnSpc>
              <a:spcAft>
                <a:spcPts val="800"/>
              </a:spcAft>
            </a:pPr>
            <a:r>
              <a:rPr lang="en-GB" sz="2800" dirty="0"/>
              <a:t>The integrated Mass Drug Administration (</a:t>
            </a:r>
            <a:r>
              <a:rPr lang="en-GB" sz="2800" dirty="0" err="1"/>
              <a:t>iMDA</a:t>
            </a:r>
            <a:r>
              <a:rPr lang="en-GB" sz="2800" dirty="0"/>
              <a:t>) model demonstrated improved supply chain performance compared to the campaign-based approach. Registry-based household data enhanced quantification accuracy and reduced mismatches between supply and demand. In contrast, campaign MDA was characterized by compressed timelines, high prepositioning pressure, and redistribution rates approximately three times higher. The </a:t>
            </a:r>
            <a:r>
              <a:rPr lang="en-GB" sz="2800" dirty="0" err="1"/>
              <a:t>iMDA</a:t>
            </a:r>
            <a:r>
              <a:rPr lang="en-GB" sz="2800" dirty="0"/>
              <a:t> approach enabled more continuous and structured distribution, improving last-mile efficiency. Digital reporting through the electronic Community Health Information System (</a:t>
            </a:r>
            <a:r>
              <a:rPr lang="en-GB" sz="2800" dirty="0" err="1"/>
              <a:t>eCHIS</a:t>
            </a:r>
            <a:r>
              <a:rPr lang="en-GB" sz="2800" dirty="0"/>
              <a:t>) strengthened real-time inventory visibility, supervision, and data reconciliation, addressing delays associated with paper-based reporting in campaign delivery. Additionally, </a:t>
            </a:r>
            <a:r>
              <a:rPr lang="en-GB" sz="2800" dirty="0" err="1"/>
              <a:t>iMDA</a:t>
            </a:r>
            <a:r>
              <a:rPr lang="en-GB" sz="2800" dirty="0"/>
              <a:t> supported domestic resource mobilization through county co-financing of Albendazole, reaching over 500,000 individuals. However, reverse logistics remained weak in both models, although digital tracking under </a:t>
            </a:r>
            <a:r>
              <a:rPr lang="en-GB" sz="2800" dirty="0" err="1"/>
              <a:t>iMDA</a:t>
            </a:r>
            <a:r>
              <a:rPr lang="en-GB" sz="2800" dirty="0"/>
              <a:t> improved discrepancy detection and accountability.</a:t>
            </a:r>
            <a:endParaRPr lang="en-KE"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94182C54-C495-3DBD-64D7-9EBA09ECD531}"/>
              </a:ext>
            </a:extLst>
          </p:cNvPr>
          <p:cNvPicPr>
            <a:picLocks noChangeAspect="1"/>
          </p:cNvPicPr>
          <p:nvPr/>
        </p:nvPicPr>
        <p:blipFill>
          <a:blip r:embed="rId5"/>
          <a:stretch>
            <a:fillRect/>
          </a:stretch>
        </p:blipFill>
        <p:spPr>
          <a:xfrm>
            <a:off x="19936462" y="12981436"/>
            <a:ext cx="7706012" cy="6919560"/>
          </a:xfrm>
          <a:prstGeom prst="rect">
            <a:avLst/>
          </a:prstGeom>
        </p:spPr>
      </p:pic>
      <p:pic>
        <p:nvPicPr>
          <p:cNvPr id="16" name="Picture 15">
            <a:extLst>
              <a:ext uri="{FF2B5EF4-FFF2-40B4-BE49-F238E27FC236}">
                <a16:creationId xmlns:a16="http://schemas.microsoft.com/office/drawing/2014/main" id="{AEE8D076-45BE-4EF5-51C0-5758302D2827}"/>
              </a:ext>
            </a:extLst>
          </p:cNvPr>
          <p:cNvPicPr>
            <a:picLocks noChangeAspect="1"/>
          </p:cNvPicPr>
          <p:nvPr/>
        </p:nvPicPr>
        <p:blipFill>
          <a:blip r:embed="rId6"/>
          <a:stretch>
            <a:fillRect/>
          </a:stretch>
        </p:blipFill>
        <p:spPr>
          <a:xfrm>
            <a:off x="16286918" y="20001914"/>
            <a:ext cx="13047731" cy="7434560"/>
          </a:xfrm>
          <a:prstGeom prst="rect">
            <a:avLst/>
          </a:prstGeom>
        </p:spPr>
      </p:pic>
      <p:pic>
        <p:nvPicPr>
          <p:cNvPr id="5" name="Picture 4"/>
          <p:cNvPicPr>
            <a:picLocks noChangeAspect="1"/>
          </p:cNvPicPr>
          <p:nvPr/>
        </p:nvPicPr>
        <p:blipFill>
          <a:blip r:embed="rId7"/>
          <a:stretch>
            <a:fillRect/>
          </a:stretch>
        </p:blipFill>
        <p:spPr>
          <a:xfrm>
            <a:off x="23058907" y="40303615"/>
            <a:ext cx="5282659" cy="217521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1415</TotalTime>
  <Words>575</Words>
  <Application>Microsoft Office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Maiandra GD</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Getrude Nasike</cp:lastModifiedBy>
  <cp:revision>36</cp:revision>
  <dcterms:created xsi:type="dcterms:W3CDTF">2018-08-09T14:20:14Z</dcterms:created>
  <dcterms:modified xsi:type="dcterms:W3CDTF">2026-04-30T11:30:28Z</dcterms:modified>
</cp:coreProperties>
</file>